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2" d="100"/>
          <a:sy n="122" d="100"/>
        </p:scale>
        <p:origin x="-1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3028C6-2EF0-D14E-A092-008D085568BD}" type="datetimeFigureOut">
              <a:rPr lang="en-US" smtClean="0"/>
              <a:t>8/20/14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54AEF5-4E02-DE42-B324-0E4ED62BB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7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2790D-0913-5D4F-B976-14024B1F5B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89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4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49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78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46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338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786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46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63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756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527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92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53067E-6AAD-E94C-A913-B7373118C012}" type="datetimeFigureOut">
              <a:rPr lang="en-US" smtClean="0"/>
              <a:t>8/20/14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7BFD7-3C0E-9A4D-AB5D-435E01B1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463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Mouse ENCODE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3739876"/>
              </p:ext>
            </p:extLst>
          </p:nvPr>
        </p:nvGraphicFramePr>
        <p:xfrm>
          <a:off x="176031" y="1537033"/>
          <a:ext cx="8804514" cy="4526279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371529"/>
                <a:gridCol w="1061855"/>
                <a:gridCol w="1061855"/>
                <a:gridCol w="1061855"/>
                <a:gridCol w="1061855"/>
                <a:gridCol w="1061855"/>
                <a:gridCol w="1061855"/>
                <a:gridCol w="1061855"/>
              </a:tblGrid>
              <a:tr h="342987"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accent6"/>
                          </a:solidFill>
                        </a:rPr>
                        <a:t>RNA</a:t>
                      </a:r>
                      <a:endParaRPr lang="en-US" sz="1200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rgbClr val="9BBB59"/>
                          </a:solidFill>
                        </a:rPr>
                        <a:t>H3k4me1</a:t>
                      </a:r>
                      <a:endParaRPr lang="en-US" sz="1200" dirty="0">
                        <a:solidFill>
                          <a:srgbClr val="9BBB5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rgbClr val="9BBB59"/>
                          </a:solidFill>
                        </a:rPr>
                        <a:t>H3k4me3</a:t>
                      </a:r>
                      <a:endParaRPr lang="en-US" sz="1200" dirty="0">
                        <a:solidFill>
                          <a:srgbClr val="9BBB5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rgbClr val="9BBB59"/>
                          </a:solidFill>
                        </a:rPr>
                        <a:t>H3k27ac</a:t>
                      </a:r>
                      <a:endParaRPr lang="en-US" sz="1200" dirty="0">
                        <a:solidFill>
                          <a:srgbClr val="9BBB59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>
                          <a:solidFill>
                            <a:srgbClr val="9BBB59"/>
                          </a:solidFill>
                        </a:rPr>
                        <a:t>H3k27me3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accent2"/>
                          </a:solidFill>
                        </a:rPr>
                        <a:t>CTCF</a:t>
                      </a:r>
                      <a:endParaRPr lang="en-US" sz="12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accent2"/>
                          </a:solidFill>
                        </a:rPr>
                        <a:t>Polr2a</a:t>
                      </a:r>
                      <a:endParaRPr lang="en-US" sz="12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</a:tr>
              <a:tr h="342987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accent4"/>
                          </a:solidFill>
                        </a:rPr>
                        <a:t>Cerebellum</a:t>
                      </a:r>
                      <a:endParaRPr lang="en-US" sz="1200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i="1" dirty="0" smtClean="0"/>
                        <a:t>UCSD-REN</a:t>
                      </a:r>
                    </a:p>
                    <a:p>
                      <a:r>
                        <a:rPr lang="en-US" sz="900" i="1" dirty="0" smtClean="0"/>
                        <a:t>Adult 8 weeks</a:t>
                      </a:r>
                      <a:endParaRPr lang="en-US" sz="9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</a:tr>
              <a:tr h="342987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accent4"/>
                          </a:solidFill>
                        </a:rPr>
                        <a:t>ES-Bruce4</a:t>
                      </a:r>
                      <a:endParaRPr lang="en-US" sz="1200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i="1" dirty="0" smtClean="0"/>
                        <a:t>UCSD-REN</a:t>
                      </a:r>
                    </a:p>
                    <a:p>
                      <a:r>
                        <a:rPr lang="en-US" sz="900" i="1" dirty="0" smtClean="0"/>
                        <a:t>Embryonic day 0</a:t>
                      </a:r>
                      <a:endParaRPr lang="en-US" sz="9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</a:tr>
              <a:tr h="342987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accent4"/>
                          </a:solidFill>
                        </a:rPr>
                        <a:t>Heart</a:t>
                      </a:r>
                      <a:endParaRPr lang="en-US" sz="1200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i="1" dirty="0" smtClean="0"/>
                        <a:t>UCSD-REN</a:t>
                      </a:r>
                    </a:p>
                    <a:p>
                      <a:r>
                        <a:rPr lang="en-US" sz="900" i="1" baseline="0" dirty="0" smtClean="0"/>
                        <a:t>Adult 8 weeks</a:t>
                      </a:r>
                      <a:endParaRPr lang="en-US" sz="9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</a:tr>
              <a:tr h="342987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accent4"/>
                          </a:solidFill>
                        </a:rPr>
                        <a:t>Kidney</a:t>
                      </a:r>
                      <a:endParaRPr lang="en-US" sz="1200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i="1" dirty="0" smtClean="0"/>
                        <a:t>UCSD-REN</a:t>
                      </a:r>
                    </a:p>
                    <a:p>
                      <a:r>
                        <a:rPr lang="en-US" sz="900" i="1" dirty="0" smtClean="0"/>
                        <a:t>Adult 8 weeks</a:t>
                      </a:r>
                      <a:endParaRPr lang="en-US" sz="9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</a:tr>
              <a:tr h="342987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accent4"/>
                          </a:solidFill>
                        </a:rPr>
                        <a:t>Liver</a:t>
                      </a:r>
                      <a:endParaRPr lang="en-US" sz="1200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i="1" dirty="0" smtClean="0"/>
                        <a:t>UCSD-REN</a:t>
                      </a:r>
                    </a:p>
                    <a:p>
                      <a:r>
                        <a:rPr lang="en-US" sz="900" i="1" dirty="0" smtClean="0"/>
                        <a:t>Adult</a:t>
                      </a:r>
                      <a:r>
                        <a:rPr lang="en-US" sz="900" i="1" baseline="0" dirty="0" smtClean="0"/>
                        <a:t> 8 weeks</a:t>
                      </a:r>
                      <a:endParaRPr lang="en-US" sz="9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</a:tr>
              <a:tr h="342987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accent4"/>
                          </a:solidFill>
                        </a:rPr>
                        <a:t>MEL</a:t>
                      </a:r>
                      <a:endParaRPr lang="en-US" sz="1200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i="1" dirty="0" smtClean="0"/>
                        <a:t>UCSD-REN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</a:tr>
              <a:tr h="342987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accent4"/>
                          </a:solidFill>
                        </a:rPr>
                        <a:t>Intestine</a:t>
                      </a:r>
                      <a:endParaRPr lang="en-US" sz="1200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i="1" dirty="0" smtClean="0"/>
                        <a:t>UCSD-REN</a:t>
                      </a:r>
                    </a:p>
                    <a:p>
                      <a:r>
                        <a:rPr lang="en-US" sz="900" i="1" dirty="0" smtClean="0"/>
                        <a:t>Adult 8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</a:tr>
              <a:tr h="342987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accent4"/>
                          </a:solidFill>
                        </a:rPr>
                        <a:t>Spleen</a:t>
                      </a:r>
                      <a:endParaRPr lang="en-US" sz="1200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i="1" dirty="0" smtClean="0"/>
                        <a:t>UCSD-REN</a:t>
                      </a:r>
                    </a:p>
                    <a:p>
                      <a:r>
                        <a:rPr lang="en-US" sz="900" i="1" dirty="0" smtClean="0"/>
                        <a:t>Adult 8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</a:tr>
              <a:tr h="342987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accent4"/>
                          </a:solidFill>
                        </a:rPr>
                        <a:t>Testis</a:t>
                      </a:r>
                      <a:endParaRPr lang="en-US" sz="1200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i="1" dirty="0" smtClean="0"/>
                        <a:t>UCSD-REN</a:t>
                      </a:r>
                    </a:p>
                    <a:p>
                      <a:r>
                        <a:rPr lang="en-US" sz="900" i="1" dirty="0" smtClean="0"/>
                        <a:t>Adult 8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</a:tr>
              <a:tr h="342987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accent4"/>
                          </a:solidFill>
                        </a:rPr>
                        <a:t>Thymus</a:t>
                      </a:r>
                      <a:endParaRPr lang="en-US" sz="1200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i="1" dirty="0" smtClean="0"/>
                        <a:t>UCSD-REN</a:t>
                      </a:r>
                    </a:p>
                    <a:p>
                      <a:r>
                        <a:rPr lang="en-US" sz="900" i="1" dirty="0" smtClean="0"/>
                        <a:t>Adult 8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</a:tr>
              <a:tr h="342987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accent4"/>
                          </a:solidFill>
                        </a:rPr>
                        <a:t>Brain</a:t>
                      </a:r>
                      <a:endParaRPr lang="en-US" sz="1200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i="1" dirty="0" smtClean="0"/>
                        <a:t>UCSD-REN</a:t>
                      </a:r>
                    </a:p>
                    <a:p>
                      <a:r>
                        <a:rPr lang="en-US" sz="900" i="1" dirty="0" smtClean="0"/>
                        <a:t>Embryonic day 14.5</a:t>
                      </a:r>
                      <a:endParaRPr lang="en-US" sz="9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" name="Picture 19" descr="Screen Shot 2014-05-06 at 10.32.3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790" y="2665449"/>
            <a:ext cx="3458761" cy="2194078"/>
          </a:xfrm>
          <a:prstGeom prst="rect">
            <a:avLst/>
          </a:prstGeom>
        </p:spPr>
      </p:pic>
      <p:pic>
        <p:nvPicPr>
          <p:cNvPr id="3" name="Picture 2" descr="phylo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016"/>
          <a:stretch/>
        </p:blipFill>
        <p:spPr>
          <a:xfrm>
            <a:off x="5326247" y="1763330"/>
            <a:ext cx="3654298" cy="429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982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Arc 36"/>
          <p:cNvSpPr/>
          <p:nvPr/>
        </p:nvSpPr>
        <p:spPr>
          <a:xfrm>
            <a:off x="4416242" y="1965069"/>
            <a:ext cx="2633720" cy="733852"/>
          </a:xfrm>
          <a:prstGeom prst="arc">
            <a:avLst>
              <a:gd name="adj1" fmla="val 10733862"/>
              <a:gd name="adj2" fmla="val 0"/>
            </a:avLst>
          </a:prstGeom>
          <a:ln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38" name="Arc 37"/>
          <p:cNvSpPr/>
          <p:nvPr/>
        </p:nvSpPr>
        <p:spPr>
          <a:xfrm>
            <a:off x="2376164" y="2002447"/>
            <a:ext cx="1965660" cy="646667"/>
          </a:xfrm>
          <a:prstGeom prst="arc">
            <a:avLst>
              <a:gd name="adj1" fmla="val 10733862"/>
              <a:gd name="adj2" fmla="val 0"/>
            </a:avLst>
          </a:prstGeom>
          <a:ln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27" name="Round Single Corner Rectangle 26"/>
          <p:cNvSpPr/>
          <p:nvPr/>
        </p:nvSpPr>
        <p:spPr>
          <a:xfrm>
            <a:off x="0" y="2582257"/>
            <a:ext cx="9144000" cy="155965"/>
          </a:xfrm>
          <a:prstGeom prst="round1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0	0	0	1	1	1	1	1	0	1	</a:t>
            </a:r>
            <a:r>
              <a:rPr lang="en-US" sz="1000" dirty="0"/>
              <a:t>0</a:t>
            </a:r>
            <a:r>
              <a:rPr lang="en-US" sz="1000" dirty="0" smtClean="0"/>
              <a:t>	</a:t>
            </a:r>
          </a:p>
        </p:txBody>
      </p:sp>
      <p:sp>
        <p:nvSpPr>
          <p:cNvPr id="43" name="Pentagon 42"/>
          <p:cNvSpPr/>
          <p:nvPr/>
        </p:nvSpPr>
        <p:spPr bwMode="auto">
          <a:xfrm>
            <a:off x="1625368" y="2548160"/>
            <a:ext cx="1367080" cy="224159"/>
          </a:xfrm>
          <a:prstGeom prst="homePlate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dirty="0" smtClean="0"/>
              <a:t>GENE</a:t>
            </a:r>
            <a:endParaRPr lang="en-US" sz="1400" dirty="0"/>
          </a:p>
        </p:txBody>
      </p:sp>
      <p:sp>
        <p:nvSpPr>
          <p:cNvPr id="44" name="Oval 43"/>
          <p:cNvSpPr/>
          <p:nvPr/>
        </p:nvSpPr>
        <p:spPr>
          <a:xfrm>
            <a:off x="3926391" y="2392961"/>
            <a:ext cx="995201" cy="246410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M1</a:t>
            </a:r>
            <a:endParaRPr lang="en-US" sz="1400" dirty="0"/>
          </a:p>
        </p:txBody>
      </p:sp>
      <p:sp>
        <p:nvSpPr>
          <p:cNvPr id="45" name="Oval 44"/>
          <p:cNvSpPr/>
          <p:nvPr/>
        </p:nvSpPr>
        <p:spPr>
          <a:xfrm>
            <a:off x="6561772" y="2392961"/>
            <a:ext cx="995201" cy="246410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M2</a:t>
            </a:r>
            <a:endParaRPr lang="en-US" sz="1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23802" y="3589714"/>
            <a:ext cx="7661072" cy="1367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fontAlgn="t">
              <a:lnSpc>
                <a:spcPct val="150000"/>
              </a:lnSpc>
              <a:buFont typeface="Wingdings" charset="2"/>
              <a:buChar char="Ø"/>
            </a:pPr>
            <a:r>
              <a:rPr lang="en-US" sz="1400" dirty="0" smtClean="0"/>
              <a:t>Samples: Cerebellum, ES</a:t>
            </a:r>
            <a:r>
              <a:rPr lang="en-US" sz="1400" dirty="0"/>
              <a:t>-</a:t>
            </a:r>
            <a:r>
              <a:rPr lang="en-US" sz="1400" dirty="0" smtClean="0"/>
              <a:t>Bruce4, Heart, Kidney, Liver, MEL, Intestine, Spleen, Testis, Thymus, </a:t>
            </a:r>
            <a:r>
              <a:rPr lang="en-US" sz="1400" dirty="0" smtClean="0"/>
              <a:t>Brain</a:t>
            </a:r>
          </a:p>
          <a:p>
            <a:pPr marL="285750" indent="-285750" fontAlgn="t">
              <a:lnSpc>
                <a:spcPct val="150000"/>
              </a:lnSpc>
              <a:buFont typeface="Wingdings" charset="2"/>
              <a:buChar char="Ø"/>
            </a:pPr>
            <a:r>
              <a:rPr lang="en-US" sz="1400" dirty="0" smtClean="0"/>
              <a:t>Histone marks: H3k4me1, H3k4me3, H3k27ac, H3k27me3</a:t>
            </a:r>
          </a:p>
          <a:p>
            <a:pPr marL="285750" indent="-285750" fontAlgn="t">
              <a:lnSpc>
                <a:spcPct val="150000"/>
              </a:lnSpc>
              <a:buFont typeface="Wingdings" charset="2"/>
              <a:buChar char="Ø"/>
            </a:pPr>
            <a:r>
              <a:rPr lang="en-US" sz="1400" dirty="0" smtClean="0"/>
              <a:t>Transcription factors: CTCF, Polr2a</a:t>
            </a:r>
          </a:p>
          <a:p>
            <a:pPr marL="285750" indent="-285750" fontAlgn="t">
              <a:lnSpc>
                <a:spcPct val="150000"/>
              </a:lnSpc>
              <a:buFont typeface="Wingdings" charset="2"/>
              <a:buChar char="Ø"/>
            </a:pPr>
            <a:r>
              <a:rPr lang="en-US" sz="1400" dirty="0" smtClean="0"/>
              <a:t>Gene expression: 4000 selected based on expression and variation</a:t>
            </a:r>
          </a:p>
        </p:txBody>
      </p:sp>
    </p:spTree>
    <p:extLst>
      <p:ext uri="{BB962C8B-B14F-4D97-AF65-F5344CB8AC3E}">
        <p14:creationId xmlns:p14="http://schemas.microsoft.com/office/powerpoint/2010/main" val="3806765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Epi</a:t>
            </a:r>
            <a:r>
              <a:rPr lang="en-US" dirty="0" smtClean="0"/>
              <a:t>-genome hotspots</a:t>
            </a:r>
            <a:endParaRPr lang="en-US" dirty="0"/>
          </a:p>
        </p:txBody>
      </p:sp>
      <p:sp>
        <p:nvSpPr>
          <p:cNvPr id="12" name="Round Single Corner Rectangle 11"/>
          <p:cNvSpPr/>
          <p:nvPr/>
        </p:nvSpPr>
        <p:spPr>
          <a:xfrm>
            <a:off x="349886" y="2158991"/>
            <a:ext cx="8794114" cy="155965"/>
          </a:xfrm>
          <a:prstGeom prst="round1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0	1	0	0	0	1	0	0	0	0	1	1	1	1	1	0	1	</a:t>
            </a:r>
            <a:r>
              <a:rPr lang="en-US" sz="1000" dirty="0"/>
              <a:t>0</a:t>
            </a:r>
            <a:r>
              <a:rPr lang="en-US" sz="1000" dirty="0" smtClean="0"/>
              <a:t>	</a:t>
            </a:r>
          </a:p>
        </p:txBody>
      </p:sp>
      <p:sp>
        <p:nvSpPr>
          <p:cNvPr id="13" name="Round Single Corner Rectangle 12"/>
          <p:cNvSpPr/>
          <p:nvPr/>
        </p:nvSpPr>
        <p:spPr>
          <a:xfrm>
            <a:off x="349886" y="2314956"/>
            <a:ext cx="8794114" cy="155965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/>
              <a:t>1</a:t>
            </a:r>
            <a:r>
              <a:rPr lang="en-US" sz="1000" dirty="0" smtClean="0"/>
              <a:t>	0	0	0	0	1	0	0	0	0	0	0	0	0	0	0	0	</a:t>
            </a:r>
            <a:r>
              <a:rPr lang="en-US" sz="1000" dirty="0"/>
              <a:t>0</a:t>
            </a:r>
            <a:r>
              <a:rPr lang="en-US" sz="1000" dirty="0" smtClean="0"/>
              <a:t>	</a:t>
            </a:r>
          </a:p>
        </p:txBody>
      </p:sp>
      <p:sp>
        <p:nvSpPr>
          <p:cNvPr id="23" name="Round Single Corner Rectangle 22"/>
          <p:cNvSpPr/>
          <p:nvPr/>
        </p:nvSpPr>
        <p:spPr>
          <a:xfrm>
            <a:off x="349886" y="3055818"/>
            <a:ext cx="8794114" cy="155965"/>
          </a:xfrm>
          <a:prstGeom prst="round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0	1	1	0	0	1	0	0	1	0	0	0	0	1	1	0	0	1	</a:t>
            </a:r>
          </a:p>
        </p:txBody>
      </p:sp>
      <p:sp>
        <p:nvSpPr>
          <p:cNvPr id="24" name="Round Single Corner Rectangle 23"/>
          <p:cNvSpPr/>
          <p:nvPr/>
        </p:nvSpPr>
        <p:spPr>
          <a:xfrm>
            <a:off x="349886" y="3216565"/>
            <a:ext cx="8794114" cy="155965"/>
          </a:xfrm>
          <a:prstGeom prst="round1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0	1	0	0	0	1	0	0	0	0	0	0	1	0	0	0	0	1	</a:t>
            </a:r>
          </a:p>
        </p:txBody>
      </p:sp>
      <p:sp>
        <p:nvSpPr>
          <p:cNvPr id="41" name="TextBox 40"/>
          <p:cNvSpPr txBox="1"/>
          <p:nvPr/>
        </p:nvSpPr>
        <p:spPr>
          <a:xfrm rot="5400000">
            <a:off x="4296488" y="2613459"/>
            <a:ext cx="41549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-38877" y="2082070"/>
            <a:ext cx="44821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accent3"/>
                </a:solidFill>
              </a:rPr>
              <a:t>S1</a:t>
            </a:r>
          </a:p>
          <a:p>
            <a:r>
              <a:rPr lang="en-US" sz="1200" b="1" i="1" dirty="0" smtClean="0">
                <a:solidFill>
                  <a:schemeClr val="accent3"/>
                </a:solidFill>
              </a:rPr>
              <a:t>S2</a:t>
            </a:r>
          </a:p>
          <a:p>
            <a:r>
              <a:rPr lang="en-US" sz="1200" b="1" i="1" dirty="0">
                <a:solidFill>
                  <a:schemeClr val="accent3"/>
                </a:solidFill>
              </a:rPr>
              <a:t>.</a:t>
            </a:r>
            <a:endParaRPr lang="en-US" sz="1200" b="1" i="1" dirty="0" smtClean="0">
              <a:solidFill>
                <a:schemeClr val="accent3"/>
              </a:solidFill>
            </a:endParaRPr>
          </a:p>
          <a:p>
            <a:r>
              <a:rPr lang="en-US" sz="1200" b="1" i="1" dirty="0" smtClean="0">
                <a:solidFill>
                  <a:schemeClr val="accent3"/>
                </a:solidFill>
              </a:rPr>
              <a:t>.</a:t>
            </a:r>
          </a:p>
          <a:p>
            <a:r>
              <a:rPr lang="en-US" sz="1200" b="1" i="1" dirty="0" smtClean="0">
                <a:solidFill>
                  <a:schemeClr val="accent3"/>
                </a:solidFill>
              </a:rPr>
              <a:t>.</a:t>
            </a:r>
          </a:p>
          <a:p>
            <a:r>
              <a:rPr lang="en-US" sz="1200" b="1" i="1" dirty="0" smtClean="0">
                <a:solidFill>
                  <a:schemeClr val="accent3"/>
                </a:solidFill>
              </a:rPr>
              <a:t>S10</a:t>
            </a:r>
            <a:endParaRPr lang="en-US" sz="1200" b="1" i="1" dirty="0">
              <a:solidFill>
                <a:schemeClr val="accent3"/>
              </a:solidFill>
            </a:endParaRPr>
          </a:p>
          <a:p>
            <a:r>
              <a:rPr lang="en-US" sz="1200" b="1" i="1" dirty="0" smtClean="0">
                <a:solidFill>
                  <a:schemeClr val="accent3"/>
                </a:solidFill>
              </a:rPr>
              <a:t>S11</a:t>
            </a:r>
            <a:endParaRPr lang="en-US" sz="1200" b="1" i="1" dirty="0">
              <a:solidFill>
                <a:schemeClr val="accent3"/>
              </a:solidFill>
            </a:endParaRPr>
          </a:p>
        </p:txBody>
      </p:sp>
      <p:sp>
        <p:nvSpPr>
          <p:cNvPr id="21" name="Round Single Corner Rectangle 20"/>
          <p:cNvSpPr/>
          <p:nvPr/>
        </p:nvSpPr>
        <p:spPr>
          <a:xfrm>
            <a:off x="349886" y="5023658"/>
            <a:ext cx="8794114" cy="155965"/>
          </a:xfrm>
          <a:prstGeom prst="round1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/>
              <a:t>1</a:t>
            </a:r>
            <a:r>
              <a:rPr lang="en-US" sz="1000" dirty="0" smtClean="0"/>
              <a:t>	1	1	0	0	1	0	0	1	0	1	1	1	1	1	0	0	1	</a:t>
            </a:r>
          </a:p>
        </p:txBody>
      </p:sp>
      <p:sp>
        <p:nvSpPr>
          <p:cNvPr id="2" name="Oval 1"/>
          <p:cNvSpPr/>
          <p:nvPr/>
        </p:nvSpPr>
        <p:spPr>
          <a:xfrm>
            <a:off x="824595" y="4796202"/>
            <a:ext cx="995201" cy="24641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374835" y="4796202"/>
            <a:ext cx="1904348" cy="24641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>
            <a:off x="4246190" y="3954776"/>
            <a:ext cx="442713" cy="556397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620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 descr="epi1His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433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Epi</a:t>
            </a:r>
            <a:r>
              <a:rPr lang="en-US" dirty="0" smtClean="0"/>
              <a:t>-genome hotspots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3754509" y="1477035"/>
            <a:ext cx="636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9BBB59"/>
                </a:solidFill>
              </a:rPr>
              <a:t>Mark 1</a:t>
            </a:r>
            <a:endParaRPr lang="en-US" sz="1200" b="1" dirty="0">
              <a:solidFill>
                <a:srgbClr val="9BBB59"/>
              </a:solidFill>
            </a:endParaRPr>
          </a:p>
        </p:txBody>
      </p:sp>
      <p:sp>
        <p:nvSpPr>
          <p:cNvPr id="21" name="Round Single Corner Rectangle 20"/>
          <p:cNvSpPr/>
          <p:nvPr/>
        </p:nvSpPr>
        <p:spPr>
          <a:xfrm>
            <a:off x="223014" y="2047820"/>
            <a:ext cx="8794114" cy="155965"/>
          </a:xfrm>
          <a:prstGeom prst="round1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 smtClean="0"/>
          </a:p>
        </p:txBody>
      </p:sp>
      <p:sp>
        <p:nvSpPr>
          <p:cNvPr id="2" name="Oval 1"/>
          <p:cNvSpPr/>
          <p:nvPr/>
        </p:nvSpPr>
        <p:spPr>
          <a:xfrm>
            <a:off x="697723" y="1820364"/>
            <a:ext cx="995201" cy="24641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6113894" y="1820364"/>
            <a:ext cx="1904348" cy="24641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 Single Corner Rectangle 13"/>
          <p:cNvSpPr/>
          <p:nvPr/>
        </p:nvSpPr>
        <p:spPr>
          <a:xfrm>
            <a:off x="223014" y="3106995"/>
            <a:ext cx="8794114" cy="155965"/>
          </a:xfrm>
          <a:prstGeom prst="round1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 smtClean="0"/>
          </a:p>
        </p:txBody>
      </p:sp>
      <p:sp>
        <p:nvSpPr>
          <p:cNvPr id="15" name="Oval 14"/>
          <p:cNvSpPr/>
          <p:nvPr/>
        </p:nvSpPr>
        <p:spPr>
          <a:xfrm>
            <a:off x="1380847" y="2879539"/>
            <a:ext cx="995201" cy="24641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554585" y="2860585"/>
            <a:ext cx="1904348" cy="24641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773344" y="2413770"/>
            <a:ext cx="636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9BBB59"/>
                </a:solidFill>
              </a:rPr>
              <a:t>Mark 2</a:t>
            </a:r>
            <a:endParaRPr lang="en-US" sz="1200" b="1" dirty="0">
              <a:solidFill>
                <a:srgbClr val="9BBB59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 rot="5400000">
            <a:off x="4046784" y="3335336"/>
            <a:ext cx="34403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 smtClean="0">
                <a:solidFill>
                  <a:srgbClr val="9BBB59"/>
                </a:solidFill>
              </a:rPr>
              <a:t>…</a:t>
            </a:r>
            <a:endParaRPr lang="en-US" dirty="0">
              <a:solidFill>
                <a:srgbClr val="9BBB59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790523" y="3745125"/>
            <a:ext cx="636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9BBB59"/>
                </a:solidFill>
              </a:rPr>
              <a:t>Mark 4</a:t>
            </a:r>
            <a:endParaRPr lang="en-US" sz="1200" b="1" dirty="0">
              <a:solidFill>
                <a:srgbClr val="9BBB59"/>
              </a:solidFill>
            </a:endParaRPr>
          </a:p>
        </p:txBody>
      </p:sp>
      <p:sp>
        <p:nvSpPr>
          <p:cNvPr id="22" name="Round Single Corner Rectangle 21"/>
          <p:cNvSpPr/>
          <p:nvPr/>
        </p:nvSpPr>
        <p:spPr>
          <a:xfrm>
            <a:off x="231409" y="5467603"/>
            <a:ext cx="8794114" cy="155965"/>
          </a:xfrm>
          <a:prstGeom prst="round1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 smtClean="0"/>
          </a:p>
        </p:txBody>
      </p:sp>
      <p:sp>
        <p:nvSpPr>
          <p:cNvPr id="26" name="Oval 25"/>
          <p:cNvSpPr/>
          <p:nvPr/>
        </p:nvSpPr>
        <p:spPr>
          <a:xfrm>
            <a:off x="706118" y="5240147"/>
            <a:ext cx="1678325" cy="24641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562980" y="5221193"/>
            <a:ext cx="1904348" cy="24641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6122289" y="5221193"/>
            <a:ext cx="1904348" cy="24641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own Arrow 28"/>
          <p:cNvSpPr/>
          <p:nvPr/>
        </p:nvSpPr>
        <p:spPr>
          <a:xfrm>
            <a:off x="3967118" y="4329798"/>
            <a:ext cx="442713" cy="556397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427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 descr="epiHotsp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551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649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7" name="Straight Connector 6"/>
          <p:cNvCxnSpPr>
            <a:cxnSpLocks noChangeShapeType="1"/>
          </p:cNvCxnSpPr>
          <p:nvPr/>
        </p:nvCxnSpPr>
        <p:spPr bwMode="auto">
          <a:xfrm>
            <a:off x="202057" y="2321543"/>
            <a:ext cx="8737828" cy="0"/>
          </a:xfrm>
          <a:prstGeom prst="line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Right Arrow 7"/>
          <p:cNvSpPr/>
          <p:nvPr/>
        </p:nvSpPr>
        <p:spPr bwMode="auto">
          <a:xfrm>
            <a:off x="973171" y="2088201"/>
            <a:ext cx="1731886" cy="439959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dirty="0" smtClean="0"/>
              <a:t>Promoter</a:t>
            </a:r>
            <a:endParaRPr lang="en-US" sz="1400" dirty="0"/>
          </a:p>
        </p:txBody>
      </p:sp>
      <p:sp>
        <p:nvSpPr>
          <p:cNvPr id="9" name="Pentagon 8"/>
          <p:cNvSpPr/>
          <p:nvPr/>
        </p:nvSpPr>
        <p:spPr bwMode="auto">
          <a:xfrm>
            <a:off x="3021342" y="2196101"/>
            <a:ext cx="1367080" cy="224159"/>
          </a:xfrm>
          <a:prstGeom prst="homePlate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dirty="0" smtClean="0"/>
              <a:t>EXON</a:t>
            </a:r>
            <a:endParaRPr lang="en-US" sz="1400" dirty="0"/>
          </a:p>
        </p:txBody>
      </p:sp>
      <p:sp>
        <p:nvSpPr>
          <p:cNvPr id="10" name="Isosceles Triangle 9"/>
          <p:cNvSpPr/>
          <p:nvPr/>
        </p:nvSpPr>
        <p:spPr>
          <a:xfrm rot="5400000">
            <a:off x="5027662" y="2239078"/>
            <a:ext cx="172982" cy="164930"/>
          </a:xfrm>
          <a:prstGeom prst="triangl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rot="5400000">
            <a:off x="6770967" y="2239078"/>
            <a:ext cx="172982" cy="164930"/>
          </a:xfrm>
          <a:prstGeom prst="triangl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/>
        </p:nvSpPr>
        <p:spPr>
          <a:xfrm rot="5400000">
            <a:off x="7150342" y="2239078"/>
            <a:ext cx="172982" cy="164930"/>
          </a:xfrm>
          <a:prstGeom prst="triangl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/>
          <p:cNvSpPr/>
          <p:nvPr/>
        </p:nvSpPr>
        <p:spPr>
          <a:xfrm rot="5400000">
            <a:off x="7500672" y="2239078"/>
            <a:ext cx="172982" cy="164930"/>
          </a:xfrm>
          <a:prstGeom prst="triangl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/>
          <p:cNvSpPr/>
          <p:nvPr/>
        </p:nvSpPr>
        <p:spPr>
          <a:xfrm rot="5400000">
            <a:off x="4680352" y="2239078"/>
            <a:ext cx="172982" cy="164930"/>
          </a:xfrm>
          <a:prstGeom prst="triangl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entagon 14"/>
          <p:cNvSpPr/>
          <p:nvPr/>
        </p:nvSpPr>
        <p:spPr bwMode="auto">
          <a:xfrm>
            <a:off x="5420597" y="2196101"/>
            <a:ext cx="1036906" cy="224159"/>
          </a:xfrm>
          <a:prstGeom prst="homePlate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dirty="0" smtClean="0"/>
              <a:t>EXON</a:t>
            </a:r>
            <a:endParaRPr lang="en-US" sz="1400" dirty="0"/>
          </a:p>
        </p:txBody>
      </p:sp>
      <p:sp>
        <p:nvSpPr>
          <p:cNvPr id="16" name="Isosceles Triangle 15"/>
          <p:cNvSpPr/>
          <p:nvPr/>
        </p:nvSpPr>
        <p:spPr>
          <a:xfrm rot="5400000">
            <a:off x="7818002" y="2239078"/>
            <a:ext cx="172982" cy="164930"/>
          </a:xfrm>
          <a:prstGeom prst="triangl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3834912" y="2002308"/>
            <a:ext cx="407493" cy="38758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/>
              <a:t>M</a:t>
            </a:r>
          </a:p>
        </p:txBody>
      </p:sp>
      <p:sp>
        <p:nvSpPr>
          <p:cNvPr id="18" name="Oval 17"/>
          <p:cNvSpPr/>
          <p:nvPr/>
        </p:nvSpPr>
        <p:spPr>
          <a:xfrm>
            <a:off x="1043089" y="2002308"/>
            <a:ext cx="407493" cy="38758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/>
              <a:t>M</a:t>
            </a:r>
          </a:p>
        </p:txBody>
      </p:sp>
      <p:sp>
        <p:nvSpPr>
          <p:cNvPr id="19" name="Oval 18"/>
          <p:cNvSpPr/>
          <p:nvPr/>
        </p:nvSpPr>
        <p:spPr>
          <a:xfrm>
            <a:off x="7097205" y="2007231"/>
            <a:ext cx="407493" cy="38758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/>
              <a:t>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61498" y="3374782"/>
            <a:ext cx="1684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RNA abundance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56816" y="2968056"/>
            <a:ext cx="21669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Length of coverage</a:t>
            </a:r>
          </a:p>
          <a:p>
            <a:r>
              <a:rPr lang="en-US" dirty="0" smtClean="0"/>
              <a:t>Number of peaks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Intensity of the peak</a:t>
            </a:r>
          </a:p>
          <a:p>
            <a:r>
              <a:rPr lang="en-US" dirty="0" smtClean="0"/>
              <a:t>Signal of the peak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3635304" y="3568221"/>
            <a:ext cx="767944" cy="9694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672950" y="5797148"/>
            <a:ext cx="2057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Samples: ESB4, MEL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672938" y="4539766"/>
            <a:ext cx="5200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Models:</a:t>
            </a:r>
          </a:p>
          <a:p>
            <a:r>
              <a:rPr lang="en-US" dirty="0" smtClean="0"/>
              <a:t>Single correlation: </a:t>
            </a:r>
            <a:r>
              <a:rPr lang="en-US" dirty="0"/>
              <a:t>P</a:t>
            </a:r>
            <a:r>
              <a:rPr lang="en-US" dirty="0" smtClean="0"/>
              <a:t>earson’s and linear regression</a:t>
            </a:r>
          </a:p>
          <a:p>
            <a:r>
              <a:rPr lang="en-US" dirty="0" smtClean="0"/>
              <a:t>Pair correlation: Each pair with interactive term</a:t>
            </a:r>
          </a:p>
          <a:p>
            <a:r>
              <a:rPr lang="en-US" dirty="0" smtClean="0"/>
              <a:t>AIC auto selection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025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 descr="map.mmark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55" y="0"/>
            <a:ext cx="6400800" cy="6400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67139" y="3162117"/>
            <a:ext cx="404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FF0000"/>
                </a:solidFill>
              </a:rPr>
              <a:t>A starting point for studying interaction?</a:t>
            </a:r>
            <a:endParaRPr 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140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Positions of </a:t>
            </a:r>
            <a:r>
              <a:rPr lang="en-US" i="1" dirty="0" err="1" smtClean="0"/>
              <a:t>cis</a:t>
            </a:r>
            <a:r>
              <a:rPr lang="en-US" dirty="0" smtClean="0"/>
              <a:t> and </a:t>
            </a:r>
            <a:r>
              <a:rPr lang="en-US" i="1" dirty="0" smtClean="0"/>
              <a:t>trans</a:t>
            </a:r>
            <a:r>
              <a:rPr lang="en-US" dirty="0" smtClean="0"/>
              <a:t>-</a:t>
            </a:r>
            <a:r>
              <a:rPr lang="en-US" dirty="0" err="1" smtClean="0"/>
              <a:t>eQTLs</a:t>
            </a:r>
            <a:endParaRPr lang="en-US" dirty="0"/>
          </a:p>
        </p:txBody>
      </p:sp>
      <p:pic>
        <p:nvPicPr>
          <p:cNvPr id="6" name="Picture 5" descr="Screen Shot 2014-03-04 at 7.12.03 AM.pn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76" t="1412"/>
          <a:stretch/>
        </p:blipFill>
        <p:spPr>
          <a:xfrm>
            <a:off x="2088352" y="1300278"/>
            <a:ext cx="4482133" cy="503651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3575" y="6353841"/>
            <a:ext cx="66808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Systematic identification of trans </a:t>
            </a:r>
            <a:r>
              <a:rPr lang="en-US" sz="1400" dirty="0" err="1" smtClean="0"/>
              <a:t>eQTLs</a:t>
            </a:r>
            <a:r>
              <a:rPr lang="en-US" sz="1400" dirty="0" smtClean="0"/>
              <a:t> as putative drivers of known disease associations</a:t>
            </a:r>
          </a:p>
          <a:p>
            <a:r>
              <a:rPr lang="en-US" sz="1400" dirty="0" smtClean="0"/>
              <a:t>2013 Nature Genetics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87771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246</Words>
  <Application>Microsoft Macintosh PowerPoint</Application>
  <PresentationFormat>On-screen Show (4:3)</PresentationFormat>
  <Paragraphs>89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Mouse ENCODE</vt:lpstr>
      <vt:lpstr>Hypothesis</vt:lpstr>
      <vt:lpstr>Epi-genome hotspots</vt:lpstr>
      <vt:lpstr>PowerPoint Presentation</vt:lpstr>
      <vt:lpstr>Epi-genome hotspots</vt:lpstr>
      <vt:lpstr>PowerPoint Presentation</vt:lpstr>
      <vt:lpstr>PowerPoint Presentation</vt:lpstr>
      <vt:lpstr>PowerPoint Presentation</vt:lpstr>
      <vt:lpstr>Positions of cis and trans-eQTLs</vt:lpstr>
    </vt:vector>
  </TitlesOfParts>
  <Company>The Jackson Laboratory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Mouse ENCODE</dc:title>
  <dc:creator>Xulong Wang</dc:creator>
  <cp:lastModifiedBy>Xulong Wang</cp:lastModifiedBy>
  <cp:revision>1</cp:revision>
  <dcterms:created xsi:type="dcterms:W3CDTF">2014-08-20T13:56:44Z</dcterms:created>
  <dcterms:modified xsi:type="dcterms:W3CDTF">2014-08-20T14:50:34Z</dcterms:modified>
</cp:coreProperties>
</file>

<file path=docProps/thumbnail.jpeg>
</file>